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65" r:id="rId3"/>
    <p:sldId id="266" r:id="rId4"/>
    <p:sldId id="267" r:id="rId5"/>
    <p:sldId id="269" r:id="rId6"/>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64B2"/>
    <a:srgbClr val="0065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0" autoAdjust="0"/>
    <p:restoredTop sz="94660"/>
  </p:normalViewPr>
  <p:slideViewPr>
    <p:cSldViewPr snapToGrid="0">
      <p:cViewPr varScale="1">
        <p:scale>
          <a:sx n="49" d="100"/>
          <a:sy n="49" d="100"/>
        </p:scale>
        <p:origin x="214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418539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5478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32241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735711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9472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EEE052-0DEB-4F2D-8D55-EAEC1E555FEF}" type="datetimeFigureOut">
              <a:rPr lang="en-IE" smtClean="0"/>
              <a:t>19/06/2020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3270697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EEE052-0DEB-4F2D-8D55-EAEC1E555FEF}" type="datetimeFigureOut">
              <a:rPr lang="en-IE" smtClean="0"/>
              <a:t>19/06/2020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567217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EEE052-0DEB-4F2D-8D55-EAEC1E555FEF}" type="datetimeFigureOut">
              <a:rPr lang="en-IE" smtClean="0"/>
              <a:t>19/06/2020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92869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EE052-0DEB-4F2D-8D55-EAEC1E555FEF}" type="datetimeFigureOut">
              <a:rPr lang="en-IE" smtClean="0"/>
              <a:t>19/06/2020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38130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A5EEE052-0DEB-4F2D-8D55-EAEC1E555FEF}" type="datetimeFigureOut">
              <a:rPr lang="en-IE" smtClean="0"/>
              <a:t>19/06/2020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019521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A5EEE052-0DEB-4F2D-8D55-EAEC1E555FEF}" type="datetimeFigureOut">
              <a:rPr lang="en-IE" smtClean="0"/>
              <a:t>19/06/2020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26503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5EEE052-0DEB-4F2D-8D55-EAEC1E555FEF}" type="datetimeFigureOut">
              <a:rPr lang="en-IE" smtClean="0"/>
              <a:t>19/06/2020</a:t>
            </a:fld>
            <a:endParaRPr lang="en-IE"/>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0B10950-9239-449F-B9CD-D550CDAEC641}" type="slidenum">
              <a:rPr lang="en-IE" smtClean="0"/>
              <a:t>‹#›</a:t>
            </a:fld>
            <a:endParaRPr lang="en-IE"/>
          </a:p>
        </p:txBody>
      </p:sp>
    </p:spTree>
    <p:extLst>
      <p:ext uri="{BB962C8B-B14F-4D97-AF65-F5344CB8AC3E}">
        <p14:creationId xmlns:p14="http://schemas.microsoft.com/office/powerpoint/2010/main" val="2495030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7800D46-00D1-49E4-847F-21D6E69F7B4F}"/>
              </a:ext>
            </a:extLst>
          </p:cNvPr>
          <p:cNvSpPr/>
          <p:nvPr/>
        </p:nvSpPr>
        <p:spPr>
          <a:xfrm>
            <a:off x="1527436" y="4069612"/>
            <a:ext cx="4504795" cy="461665"/>
          </a:xfrm>
          <a:prstGeom prst="rect">
            <a:avLst/>
          </a:prstGeom>
        </p:spPr>
        <p:txBody>
          <a:bodyPr wrap="square">
            <a:spAutoFit/>
          </a:bodyPr>
          <a:lstStyle/>
          <a:p>
            <a:pPr algn="ctr"/>
            <a:r>
              <a:rPr lang="en-GB" sz="2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HANDOUTS</a:t>
            </a:r>
            <a:endParaRPr lang="en-IE" sz="2400" dirty="0">
              <a:solidFill>
                <a:srgbClr val="3864B2"/>
              </a:solidFill>
            </a:endParaRPr>
          </a:p>
        </p:txBody>
      </p:sp>
      <p:sp>
        <p:nvSpPr>
          <p:cNvPr id="12" name="Rectangle 11">
            <a:extLst>
              <a:ext uri="{FF2B5EF4-FFF2-40B4-BE49-F238E27FC236}">
                <a16:creationId xmlns:a16="http://schemas.microsoft.com/office/drawing/2014/main" id="{957E8E32-5D70-4CFB-8DD5-A2F589E954CD}"/>
              </a:ext>
            </a:extLst>
          </p:cNvPr>
          <p:cNvSpPr/>
          <p:nvPr/>
        </p:nvSpPr>
        <p:spPr>
          <a:xfrm>
            <a:off x="-1" y="10101263"/>
            <a:ext cx="7559676"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14" name="Group 13">
            <a:extLst>
              <a:ext uri="{FF2B5EF4-FFF2-40B4-BE49-F238E27FC236}">
                <a16:creationId xmlns:a16="http://schemas.microsoft.com/office/drawing/2014/main" id="{29F821D9-715B-41FC-8625-B7D496DCB62F}"/>
              </a:ext>
            </a:extLst>
          </p:cNvPr>
          <p:cNvGrpSpPr/>
          <p:nvPr/>
        </p:nvGrpSpPr>
        <p:grpSpPr>
          <a:xfrm>
            <a:off x="-1" y="4838401"/>
            <a:ext cx="6553343" cy="1015010"/>
            <a:chOff x="-1" y="4838401"/>
            <a:chExt cx="6553343" cy="1015010"/>
          </a:xfrm>
        </p:grpSpPr>
        <p:grpSp>
          <p:nvGrpSpPr>
            <p:cNvPr id="17" name="Group 16">
              <a:extLst>
                <a:ext uri="{FF2B5EF4-FFF2-40B4-BE49-F238E27FC236}">
                  <a16:creationId xmlns:a16="http://schemas.microsoft.com/office/drawing/2014/main" id="{47B951EC-0829-4722-A274-BAE92C1684E3}"/>
                </a:ext>
              </a:extLst>
            </p:cNvPr>
            <p:cNvGrpSpPr/>
            <p:nvPr/>
          </p:nvGrpSpPr>
          <p:grpSpPr>
            <a:xfrm>
              <a:off x="-1" y="4838401"/>
              <a:ext cx="6553343" cy="1015010"/>
              <a:chOff x="523270" y="555966"/>
              <a:chExt cx="6553343" cy="1015010"/>
            </a:xfrm>
          </p:grpSpPr>
          <p:sp>
            <p:nvSpPr>
              <p:cNvPr id="21" name="Rectangle 20">
                <a:extLst>
                  <a:ext uri="{FF2B5EF4-FFF2-40B4-BE49-F238E27FC236}">
                    <a16:creationId xmlns:a16="http://schemas.microsoft.com/office/drawing/2014/main" id="{8EF3B4B2-D2AE-4C4F-871A-95588BBF980E}"/>
                  </a:ext>
                </a:extLst>
              </p:cNvPr>
              <p:cNvSpPr/>
              <p:nvPr/>
            </p:nvSpPr>
            <p:spPr>
              <a:xfrm>
                <a:off x="523270" y="555966"/>
                <a:ext cx="6553343" cy="101501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22" name="Rectangle 21">
                <a:extLst>
                  <a:ext uri="{FF2B5EF4-FFF2-40B4-BE49-F238E27FC236}">
                    <a16:creationId xmlns:a16="http://schemas.microsoft.com/office/drawing/2014/main" id="{9462DA1F-8F06-4AE8-9B79-719995AA57C1}"/>
                  </a:ext>
                </a:extLst>
              </p:cNvPr>
              <p:cNvSpPr/>
              <p:nvPr/>
            </p:nvSpPr>
            <p:spPr>
              <a:xfrm>
                <a:off x="1824855" y="740305"/>
                <a:ext cx="4956498" cy="646331"/>
              </a:xfrm>
              <a:prstGeom prst="rect">
                <a:avLst/>
              </a:prstGeom>
            </p:spPr>
            <p:txBody>
              <a:bodyPr wrap="square">
                <a:spAutoFit/>
              </a:bodyPr>
              <a:lstStyle/>
              <a:p>
                <a:pPr algn="ctr"/>
                <a:r>
                  <a:rPr lang="en-GB"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COLLECTIVE LEADERSHIP FOR SAFETY SKILLS</a:t>
                </a:r>
                <a:endParaRPr lang="en-IE" dirty="0"/>
              </a:p>
            </p:txBody>
          </p:sp>
        </p:grpSp>
        <p:pic>
          <p:nvPicPr>
            <p:cNvPr id="20" name="Picture 19">
              <a:extLst>
                <a:ext uri="{FF2B5EF4-FFF2-40B4-BE49-F238E27FC236}">
                  <a16:creationId xmlns:a16="http://schemas.microsoft.com/office/drawing/2014/main" id="{3DA45E29-93A2-44E0-B33C-B1B040715729}"/>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144176" y="4930569"/>
              <a:ext cx="1529245" cy="830671"/>
            </a:xfrm>
            <a:prstGeom prst="rect">
              <a:avLst/>
            </a:prstGeom>
            <a:solidFill>
              <a:srgbClr val="3864B2"/>
            </a:solidFill>
          </p:spPr>
        </p:pic>
      </p:grpSp>
      <p:pic>
        <p:nvPicPr>
          <p:cNvPr id="2" name="Picture 1" descr="Logo">
            <a:extLst>
              <a:ext uri="{FF2B5EF4-FFF2-40B4-BE49-F238E27FC236}">
                <a16:creationId xmlns:a16="http://schemas.microsoft.com/office/drawing/2014/main" id="{77BD3BF8-5F7D-4534-842C-F2BB67E498A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662478" y="2757693"/>
            <a:ext cx="3369753" cy="1004795"/>
          </a:xfrm>
          <a:prstGeom prst="rect">
            <a:avLst/>
          </a:prstGeom>
          <a:noFill/>
          <a:ln>
            <a:noFill/>
          </a:ln>
        </p:spPr>
      </p:pic>
    </p:spTree>
    <p:extLst>
      <p:ext uri="{BB962C8B-B14F-4D97-AF65-F5344CB8AC3E}">
        <p14:creationId xmlns:p14="http://schemas.microsoft.com/office/powerpoint/2010/main" val="4271819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6F99A01-7E88-45A9-9F68-3C4EE3B577E1}"/>
              </a:ext>
            </a:extLst>
          </p:cNvPr>
          <p:cNvSpPr/>
          <p:nvPr/>
        </p:nvSpPr>
        <p:spPr>
          <a:xfrm>
            <a:off x="3036685" y="327127"/>
            <a:ext cx="1486304" cy="369332"/>
          </a:xfrm>
          <a:prstGeom prst="rect">
            <a:avLst/>
          </a:prstGeom>
        </p:spPr>
        <p:txBody>
          <a:bodyPr wrap="none">
            <a:spAutoFit/>
          </a:bodyPr>
          <a:lstStyle/>
          <a:p>
            <a:r>
              <a:rPr lang="en-GB"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3864B2"/>
              </a:solidFill>
            </a:endParaRPr>
          </a:p>
        </p:txBody>
      </p:sp>
      <p:pic>
        <p:nvPicPr>
          <p:cNvPr id="35" name="Picture 34" descr="Logo">
            <a:extLst>
              <a:ext uri="{FF2B5EF4-FFF2-40B4-BE49-F238E27FC236}">
                <a16:creationId xmlns:a16="http://schemas.microsoft.com/office/drawing/2014/main" id="{082B81A8-AE34-4666-9697-318A7A875D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21" name="Rectangle 20">
            <a:extLst>
              <a:ext uri="{FF2B5EF4-FFF2-40B4-BE49-F238E27FC236}">
                <a16:creationId xmlns:a16="http://schemas.microsoft.com/office/drawing/2014/main" id="{1E2D2D99-D954-405D-A46F-FD1CE369C5F3}"/>
              </a:ext>
            </a:extLst>
          </p:cNvPr>
          <p:cNvSpPr/>
          <p:nvPr/>
        </p:nvSpPr>
        <p:spPr>
          <a:xfrm>
            <a:off x="976854" y="1780239"/>
            <a:ext cx="5705756" cy="307777"/>
          </a:xfrm>
          <a:prstGeom prst="rect">
            <a:avLst/>
          </a:prstGeom>
          <a:noFill/>
        </p:spPr>
        <p:txBody>
          <a:bodyPr wrap="square">
            <a:spAutoFit/>
          </a:bodyPr>
          <a:lstStyle/>
          <a:p>
            <a:pPr algn="ctr">
              <a:spcAft>
                <a:spcPts val="0"/>
              </a:spcAft>
            </a:pPr>
            <a:r>
              <a:rPr lang="en-GB" sz="1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Assessing individual safety skills</a:t>
            </a:r>
            <a:endParaRPr lang="en-IE" sz="1400" dirty="0">
              <a:solidFill>
                <a:srgbClr val="3864B2"/>
              </a:solidFill>
              <a:latin typeface="Cambria" panose="02040503050406030204" pitchFamily="18" charset="0"/>
              <a:ea typeface="MS Mincho" panose="02020609040205080304" pitchFamily="49" charset="-128"/>
              <a:cs typeface="Times New Roman" panose="02020603050405020304" pitchFamily="18" charset="0"/>
            </a:endParaRPr>
          </a:p>
        </p:txBody>
      </p:sp>
      <p:sp>
        <p:nvSpPr>
          <p:cNvPr id="2" name="Rectangle 1">
            <a:extLst>
              <a:ext uri="{FF2B5EF4-FFF2-40B4-BE49-F238E27FC236}">
                <a16:creationId xmlns:a16="http://schemas.microsoft.com/office/drawing/2014/main" id="{46562C19-DD91-4E6E-86A7-A6766A0CAB11}"/>
              </a:ext>
            </a:extLst>
          </p:cNvPr>
          <p:cNvSpPr/>
          <p:nvPr/>
        </p:nvSpPr>
        <p:spPr>
          <a:xfrm>
            <a:off x="877065" y="2028952"/>
            <a:ext cx="5810551" cy="503086"/>
          </a:xfrm>
          <a:prstGeom prst="rect">
            <a:avLst/>
          </a:prstGeom>
        </p:spPr>
        <p:txBody>
          <a:bodyPr wrap="square">
            <a:spAutoFit/>
          </a:bodyPr>
          <a:lstStyle/>
          <a:p>
            <a:pPr marL="90170" algn="just">
              <a:lnSpc>
                <a:spcPts val="1680"/>
              </a:lnSpc>
              <a:spcAft>
                <a:spcPts val="750"/>
              </a:spcAft>
            </a:pPr>
            <a:r>
              <a:rPr lang="en-US" sz="1100" dirty="0">
                <a:latin typeface="Verdana" panose="020B0604030504040204" pitchFamily="34" charset="0"/>
                <a:ea typeface="Verdana" panose="020B0604030504040204" pitchFamily="34" charset="0"/>
                <a:cs typeface="Verdana" panose="020B0604030504040204" pitchFamily="34" charset="0"/>
              </a:rPr>
              <a:t>Read each item and rank yourself </a:t>
            </a:r>
            <a:r>
              <a:rPr lang="en-US" sz="1100" b="1" dirty="0">
                <a:latin typeface="Verdana" panose="020B0604030504040204" pitchFamily="34" charset="0"/>
                <a:ea typeface="Verdana" panose="020B0604030504040204" pitchFamily="34" charset="0"/>
                <a:cs typeface="Verdana" panose="020B0604030504040204" pitchFamily="34" charset="0"/>
              </a:rPr>
              <a:t>honestly</a:t>
            </a:r>
            <a:r>
              <a:rPr lang="en-US" sz="1100" dirty="0">
                <a:latin typeface="Verdana" panose="020B0604030504040204" pitchFamily="34" charset="0"/>
                <a:ea typeface="Verdana" panose="020B0604030504040204" pitchFamily="34" charset="0"/>
                <a:cs typeface="Verdana" panose="020B0604030504040204" pitchFamily="34" charset="0"/>
              </a:rPr>
              <a:t> on a scale of 1-10 (1= extremely poor, 10= excellent). Place your ranking in the ‘my skills’ column.</a:t>
            </a:r>
            <a:endParaRPr lang="en-IE" sz="1050" dirty="0">
              <a:effectLst/>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 2">
            <a:extLst>
              <a:ext uri="{FF2B5EF4-FFF2-40B4-BE49-F238E27FC236}">
                <a16:creationId xmlns:a16="http://schemas.microsoft.com/office/drawing/2014/main" id="{DC2A6260-C33C-4FD7-8EF3-E438BBE1C0F7}"/>
              </a:ext>
            </a:extLst>
          </p:cNvPr>
          <p:cNvGraphicFramePr>
            <a:graphicFrameLocks noGrp="1"/>
          </p:cNvGraphicFramePr>
          <p:nvPr/>
        </p:nvGraphicFramePr>
        <p:xfrm>
          <a:off x="960362" y="2571158"/>
          <a:ext cx="5714001" cy="7179670"/>
        </p:xfrm>
        <a:graphic>
          <a:graphicData uri="http://schemas.openxmlformats.org/drawingml/2006/table">
            <a:tbl>
              <a:tblPr firstRow="1" firstCol="1" bandRow="1">
                <a:tableStyleId>{5C22544A-7EE6-4342-B048-85BDC9FD1C3A}</a:tableStyleId>
              </a:tblPr>
              <a:tblGrid>
                <a:gridCol w="1517276">
                  <a:extLst>
                    <a:ext uri="{9D8B030D-6E8A-4147-A177-3AD203B41FA5}">
                      <a16:colId xmlns:a16="http://schemas.microsoft.com/office/drawing/2014/main" val="3347859418"/>
                    </a:ext>
                  </a:extLst>
                </a:gridCol>
                <a:gridCol w="3459759">
                  <a:extLst>
                    <a:ext uri="{9D8B030D-6E8A-4147-A177-3AD203B41FA5}">
                      <a16:colId xmlns:a16="http://schemas.microsoft.com/office/drawing/2014/main" val="2380282467"/>
                    </a:ext>
                  </a:extLst>
                </a:gridCol>
                <a:gridCol w="736966">
                  <a:extLst>
                    <a:ext uri="{9D8B030D-6E8A-4147-A177-3AD203B41FA5}">
                      <a16:colId xmlns:a16="http://schemas.microsoft.com/office/drawing/2014/main" val="1539580480"/>
                    </a:ext>
                  </a:extLst>
                </a:gridCol>
              </a:tblGrid>
              <a:tr h="543852">
                <a:tc>
                  <a:txBody>
                    <a:bodyPr/>
                    <a:lstStyle/>
                    <a:p>
                      <a:pPr algn="ctr">
                        <a:lnSpc>
                          <a:spcPct val="107000"/>
                        </a:lnSpc>
                        <a:spcAft>
                          <a:spcPts val="0"/>
                        </a:spcAft>
                      </a:pPr>
                      <a:r>
                        <a:rPr lang="en-US" sz="1200" dirty="0">
                          <a:effectLst/>
                          <a:latin typeface="Verdana" panose="020B0604030504040204" pitchFamily="34" charset="0"/>
                          <a:ea typeface="Verdana" panose="020B0604030504040204" pitchFamily="34" charset="0"/>
                          <a:cs typeface="Verdana" panose="020B0604030504040204" pitchFamily="34" charset="0"/>
                        </a:rPr>
                        <a:t>Factor</a:t>
                      </a:r>
                      <a:endParaRPr lang="en-IE" sz="12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gn="ctr">
                        <a:lnSpc>
                          <a:spcPct val="107000"/>
                        </a:lnSpc>
                        <a:spcAft>
                          <a:spcPts val="0"/>
                        </a:spcAft>
                      </a:pPr>
                      <a:r>
                        <a:rPr lang="en-US" sz="1200" dirty="0">
                          <a:effectLst/>
                          <a:latin typeface="Verdana" panose="020B0604030504040204" pitchFamily="34" charset="0"/>
                          <a:ea typeface="Verdana" panose="020B0604030504040204" pitchFamily="34" charset="0"/>
                          <a:cs typeface="Verdana" panose="020B0604030504040204" pitchFamily="34" charset="0"/>
                        </a:rPr>
                        <a:t>Item</a:t>
                      </a:r>
                      <a:endParaRPr lang="en-IE" sz="12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gn="ctr">
                        <a:lnSpc>
                          <a:spcPct val="107000"/>
                        </a:lnSpc>
                        <a:spcAft>
                          <a:spcPts val="0"/>
                        </a:spcAft>
                      </a:pPr>
                      <a:r>
                        <a:rPr lang="en-US" sz="900" dirty="0">
                          <a:effectLst/>
                          <a:latin typeface="Verdana" panose="020B0604030504040204" pitchFamily="34" charset="0"/>
                          <a:ea typeface="Verdana" panose="020B0604030504040204" pitchFamily="34" charset="0"/>
                          <a:cs typeface="Verdana" panose="020B0604030504040204" pitchFamily="34" charset="0"/>
                        </a:rPr>
                        <a:t>My skills</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p>
                      <a:pPr algn="ctr">
                        <a:lnSpc>
                          <a:spcPct val="107000"/>
                        </a:lnSpc>
                        <a:spcAft>
                          <a:spcPts val="0"/>
                        </a:spcAft>
                      </a:pPr>
                      <a:r>
                        <a:rPr lang="en-US" sz="900" dirty="0">
                          <a:effectLst/>
                          <a:latin typeface="Verdana" panose="020B0604030504040204" pitchFamily="34" charset="0"/>
                          <a:ea typeface="Verdana" panose="020B0604030504040204" pitchFamily="34" charset="0"/>
                          <a:cs typeface="Verdana" panose="020B0604030504040204" pitchFamily="34" charset="0"/>
                        </a:rPr>
                        <a:t>(1-10)</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extLst>
                  <a:ext uri="{0D108BD9-81ED-4DB2-BD59-A6C34878D82A}">
                    <a16:rowId xmlns:a16="http://schemas.microsoft.com/office/drawing/2014/main" val="2383696778"/>
                  </a:ext>
                </a:extLst>
              </a:tr>
              <a:tr h="278300">
                <a:tc rowSpan="3">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Working in teams with other professionals</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Managing inter-professional conflict</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92765420"/>
                  </a:ext>
                </a:extLst>
              </a:tr>
              <a:tr h="387299">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Sharing authority, leadership and decision-making</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3985403683"/>
                  </a:ext>
                </a:extLst>
              </a:tr>
              <a:tr h="646605">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Encouraging team members to speak up, question, challenge, advocate and be accountable as appropriate to address safety issues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42227749"/>
                  </a:ext>
                </a:extLst>
              </a:tr>
              <a:tr h="347451">
                <a:tc rowSpan="3">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Communicating effectively</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Enhancing patient safety through clear and consistent communication with patients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2086779591"/>
                  </a:ext>
                </a:extLst>
              </a:tr>
              <a:tr h="347451">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Enhancing patient safety through effective communication with other healthcare providers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09600294"/>
                  </a:ext>
                </a:extLst>
              </a:tr>
              <a:tr h="347451">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Effective verbal and nonverbal communication abilities to prevent adverse events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3721867874"/>
                  </a:ext>
                </a:extLst>
              </a:tr>
              <a:tr h="394260">
                <a:tc rowSpan="3">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Managing Safety risks</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Recognising routine situations in which safety problems may arise</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120239"/>
                  </a:ext>
                </a:extLst>
              </a:tr>
              <a:tr h="229703">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Identifying and implementing safety solutions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3398337489"/>
                  </a:ext>
                </a:extLst>
              </a:tr>
              <a:tr h="229703">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Anticipating and managing high risk situations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76592339"/>
                  </a:ext>
                </a:extLst>
              </a:tr>
              <a:tr h="347451">
                <a:tc rowSpan="2">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Understanding Human and Environmental factors</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Understanding the role of human factors, such as fatigue, which effect patient safety</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2800179349"/>
                  </a:ext>
                </a:extLst>
              </a:tr>
              <a:tr h="465200">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Understanding the role of environmental factors such as work flow, ergonomics and resources, which effect patient safety</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0303214"/>
                  </a:ext>
                </a:extLst>
              </a:tr>
              <a:tr h="229703">
                <a:tc rowSpan="2">
                  <a:txBody>
                    <a:bodyPr/>
                    <a:lstStyle/>
                    <a:p>
                      <a:pPr>
                        <a:lnSpc>
                          <a:spcPct val="107000"/>
                        </a:lnSpc>
                        <a:spcAft>
                          <a:spcPts val="0"/>
                        </a:spcAft>
                      </a:pPr>
                      <a:r>
                        <a:rPr lang="en-US" sz="1000" dirty="0" err="1">
                          <a:effectLst/>
                          <a:latin typeface="Verdana" panose="020B0604030504040204" pitchFamily="34" charset="0"/>
                          <a:ea typeface="Verdana" panose="020B0604030504040204" pitchFamily="34" charset="0"/>
                          <a:cs typeface="Verdana" panose="020B0604030504040204" pitchFamily="34" charset="0"/>
                        </a:rPr>
                        <a:t>Recognise</a:t>
                      </a:r>
                      <a:r>
                        <a:rPr lang="en-US" sz="1000" dirty="0">
                          <a:effectLst/>
                          <a:latin typeface="Verdana" panose="020B0604030504040204" pitchFamily="34" charset="0"/>
                          <a:ea typeface="Verdana" panose="020B0604030504040204" pitchFamily="34" charset="0"/>
                          <a:cs typeface="Verdana" panose="020B0604030504040204" pitchFamily="34" charset="0"/>
                        </a:rPr>
                        <a:t> and respond to reduce harm</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Recognising an adverse event or close call</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2195198867"/>
                  </a:ext>
                </a:extLst>
              </a:tr>
              <a:tr h="347451">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Reducing harm by addressing immediate risks for patients and others involved</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39026688"/>
                  </a:ext>
                </a:extLst>
              </a:tr>
              <a:tr h="347451">
                <a:tc rowSpan="3">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Culture of Safety</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Taking a questioning attitude and speaking up when I see things that may be unsafe</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1731158861"/>
                  </a:ext>
                </a:extLst>
              </a:tr>
              <a:tr h="659182">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Creating a supportive environment that encourages patients and providers to speak up when they have concerns about safety</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13221681"/>
                  </a:ext>
                </a:extLst>
              </a:tr>
              <a:tr h="1031157">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Understanding the nature of systems (e.g., aspects of the organisation, management or the work environment including policies, resources, communication and other processes) and system failures and their role in adverse events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1266848562"/>
                  </a:ext>
                </a:extLst>
              </a:tr>
            </a:tbl>
          </a:graphicData>
        </a:graphic>
      </p:graphicFrame>
      <p:sp>
        <p:nvSpPr>
          <p:cNvPr id="4" name="Rectangle 3">
            <a:extLst>
              <a:ext uri="{FF2B5EF4-FFF2-40B4-BE49-F238E27FC236}">
                <a16:creationId xmlns:a16="http://schemas.microsoft.com/office/drawing/2014/main" id="{59874A12-F15B-486D-B626-A78532434245}"/>
              </a:ext>
            </a:extLst>
          </p:cNvPr>
          <p:cNvSpPr/>
          <p:nvPr/>
        </p:nvSpPr>
        <p:spPr>
          <a:xfrm>
            <a:off x="988486" y="9786167"/>
            <a:ext cx="5584926" cy="279757"/>
          </a:xfrm>
          <a:prstGeom prst="rect">
            <a:avLst/>
          </a:prstGeom>
        </p:spPr>
        <p:txBody>
          <a:bodyPr wrap="square">
            <a:spAutoFit/>
          </a:bodyPr>
          <a:lstStyle/>
          <a:p>
            <a:pPr>
              <a:lnSpc>
                <a:spcPts val="1680"/>
              </a:lnSpc>
              <a:spcAft>
                <a:spcPts val="750"/>
              </a:spcAft>
            </a:pPr>
            <a:r>
              <a:rPr lang="en-US" sz="900" b="1" dirty="0">
                <a:solidFill>
                  <a:srgbClr val="3864B2"/>
                </a:solidFill>
                <a:latin typeface="Verdana" panose="020B0604030504040204" pitchFamily="34" charset="0"/>
                <a:ea typeface="Verdana" panose="020B0604030504040204" pitchFamily="34" charset="0"/>
                <a:cs typeface="Verdana" panose="020B0604030504040204" pitchFamily="34" charset="0"/>
              </a:rPr>
              <a:t>Source: </a:t>
            </a:r>
            <a:r>
              <a:rPr lang="en-US" sz="900" dirty="0">
                <a:solidFill>
                  <a:srgbClr val="3864B2"/>
                </a:solidFill>
                <a:latin typeface="Verdana" panose="020B0604030504040204" pitchFamily="34" charset="0"/>
                <a:ea typeface="Verdana" panose="020B0604030504040204" pitchFamily="34" charset="0"/>
                <a:cs typeface="Verdana" panose="020B0604030504040204" pitchFamily="34" charset="0"/>
              </a:rPr>
              <a:t>Adapted from the </a:t>
            </a:r>
            <a:r>
              <a:rPr lang="en-IE" sz="900" dirty="0">
                <a:solidFill>
                  <a:srgbClr val="3864B2"/>
                </a:solidFill>
                <a:latin typeface="Verdana" panose="020B0604030504040204" pitchFamily="34" charset="0"/>
                <a:ea typeface="Verdana" panose="020B0604030504040204" pitchFamily="34" charset="0"/>
                <a:cs typeface="Verdana" panose="020B0604030504040204" pitchFamily="34" charset="0"/>
              </a:rPr>
              <a:t>H-PEPSS, Health Professional Education in Patient Safety Survey</a:t>
            </a:r>
            <a:endParaRPr lang="en-IE" sz="800" dirty="0">
              <a:solidFill>
                <a:srgbClr val="3864B2"/>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20" name="Rectangle 19">
            <a:extLst>
              <a:ext uri="{FF2B5EF4-FFF2-40B4-BE49-F238E27FC236}">
                <a16:creationId xmlns:a16="http://schemas.microsoft.com/office/drawing/2014/main" id="{B7280582-E8E6-4532-B31E-46B0BE61BFB9}"/>
              </a:ext>
            </a:extLst>
          </p:cNvPr>
          <p:cNvSpPr/>
          <p:nvPr/>
        </p:nvSpPr>
        <p:spPr>
          <a:xfrm>
            <a:off x="-1" y="10101263"/>
            <a:ext cx="7559676"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22" name="Group 21">
            <a:extLst>
              <a:ext uri="{FF2B5EF4-FFF2-40B4-BE49-F238E27FC236}">
                <a16:creationId xmlns:a16="http://schemas.microsoft.com/office/drawing/2014/main" id="{3265E1DC-8E04-4B90-B914-6740D29133C6}"/>
              </a:ext>
            </a:extLst>
          </p:cNvPr>
          <p:cNvGrpSpPr/>
          <p:nvPr/>
        </p:nvGrpSpPr>
        <p:grpSpPr>
          <a:xfrm>
            <a:off x="-1" y="869472"/>
            <a:ext cx="6571164" cy="638965"/>
            <a:chOff x="-1" y="869472"/>
            <a:chExt cx="6571164" cy="638965"/>
          </a:xfrm>
        </p:grpSpPr>
        <p:sp>
          <p:nvSpPr>
            <p:cNvPr id="23" name="Rectangle 22">
              <a:extLst>
                <a:ext uri="{FF2B5EF4-FFF2-40B4-BE49-F238E27FC236}">
                  <a16:creationId xmlns:a16="http://schemas.microsoft.com/office/drawing/2014/main" id="{35D65BDF-84D9-47ED-9BE9-0B527DA9A75A}"/>
                </a:ext>
              </a:extLst>
            </p:cNvPr>
            <p:cNvSpPr/>
            <p:nvPr/>
          </p:nvSpPr>
          <p:spPr>
            <a:xfrm>
              <a:off x="-1" y="869472"/>
              <a:ext cx="6571164"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25" name="Rectangle 24">
              <a:extLst>
                <a:ext uri="{FF2B5EF4-FFF2-40B4-BE49-F238E27FC236}">
                  <a16:creationId xmlns:a16="http://schemas.microsoft.com/office/drawing/2014/main" id="{BFB37E0E-FC57-4C55-B5D1-7A0B13E9DA97}"/>
                </a:ext>
              </a:extLst>
            </p:cNvPr>
            <p:cNvSpPr/>
            <p:nvPr/>
          </p:nvSpPr>
          <p:spPr>
            <a:xfrm>
              <a:off x="1379041" y="1060620"/>
              <a:ext cx="4903191" cy="307777"/>
            </a:xfrm>
            <a:prstGeom prst="rect">
              <a:avLst/>
            </a:prstGeom>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COLLECTIVE LEADERSHIP FOR SAFETY SKILLS</a:t>
              </a:r>
              <a:endParaRPr lang="en-IE" sz="1400" dirty="0"/>
            </a:p>
          </p:txBody>
        </p:sp>
        <p:pic>
          <p:nvPicPr>
            <p:cNvPr id="26" name="Picture 25">
              <a:extLst>
                <a:ext uri="{FF2B5EF4-FFF2-40B4-BE49-F238E27FC236}">
                  <a16:creationId xmlns:a16="http://schemas.microsoft.com/office/drawing/2014/main" id="{136EF429-B1D6-4AE0-ABF8-27699D0F7B02}"/>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322242" y="909677"/>
              <a:ext cx="984044" cy="534523"/>
            </a:xfrm>
            <a:prstGeom prst="rect">
              <a:avLst/>
            </a:prstGeom>
            <a:solidFill>
              <a:srgbClr val="3864B2"/>
            </a:solidFill>
          </p:spPr>
        </p:pic>
      </p:grpSp>
      <p:grpSp>
        <p:nvGrpSpPr>
          <p:cNvPr id="27" name="Group 26">
            <a:extLst>
              <a:ext uri="{FF2B5EF4-FFF2-40B4-BE49-F238E27FC236}">
                <a16:creationId xmlns:a16="http://schemas.microsoft.com/office/drawing/2014/main" id="{71C95829-416C-4B34-A5B8-41FADEBC53F9}"/>
              </a:ext>
            </a:extLst>
          </p:cNvPr>
          <p:cNvGrpSpPr/>
          <p:nvPr/>
        </p:nvGrpSpPr>
        <p:grpSpPr>
          <a:xfrm>
            <a:off x="6775363" y="5053171"/>
            <a:ext cx="787400" cy="590550"/>
            <a:chOff x="6775363" y="5053171"/>
            <a:chExt cx="787400" cy="590550"/>
          </a:xfrm>
        </p:grpSpPr>
        <p:sp>
          <p:nvSpPr>
            <p:cNvPr id="28" name="Rectangle 27">
              <a:extLst>
                <a:ext uri="{FF2B5EF4-FFF2-40B4-BE49-F238E27FC236}">
                  <a16:creationId xmlns:a16="http://schemas.microsoft.com/office/drawing/2014/main" id="{0860E125-6E96-4BEC-8AB7-2D55D0BB5B86}"/>
                </a:ext>
              </a:extLst>
            </p:cNvPr>
            <p:cNvSpPr/>
            <p:nvPr/>
          </p:nvSpPr>
          <p:spPr>
            <a:xfrm>
              <a:off x="6775363" y="5053171"/>
              <a:ext cx="787400" cy="590550"/>
            </a:xfrm>
            <a:prstGeom prst="rect">
              <a:avLst/>
            </a:prstGeom>
            <a:solidFill>
              <a:srgbClr val="3864B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29" name="Picture 28">
              <a:extLst>
                <a:ext uri="{FF2B5EF4-FFF2-40B4-BE49-F238E27FC236}">
                  <a16:creationId xmlns:a16="http://schemas.microsoft.com/office/drawing/2014/main" id="{D7114D38-BC3A-416E-875D-E63BB202C9A7}"/>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820225" y="5199017"/>
              <a:ext cx="648707" cy="380635"/>
            </a:xfrm>
            <a:prstGeom prst="rect">
              <a:avLst/>
            </a:prstGeom>
            <a:solidFill>
              <a:srgbClr val="3864B2"/>
            </a:solidFill>
          </p:spPr>
        </p:pic>
      </p:grpSp>
    </p:spTree>
    <p:extLst>
      <p:ext uri="{BB962C8B-B14F-4D97-AF65-F5344CB8AC3E}">
        <p14:creationId xmlns:p14="http://schemas.microsoft.com/office/powerpoint/2010/main" val="26196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6F99A01-7E88-45A9-9F68-3C4EE3B577E1}"/>
              </a:ext>
            </a:extLst>
          </p:cNvPr>
          <p:cNvSpPr/>
          <p:nvPr/>
        </p:nvSpPr>
        <p:spPr>
          <a:xfrm>
            <a:off x="3036685" y="327127"/>
            <a:ext cx="1486304" cy="369332"/>
          </a:xfrm>
          <a:prstGeom prst="rect">
            <a:avLst/>
          </a:prstGeom>
        </p:spPr>
        <p:txBody>
          <a:bodyPr wrap="none">
            <a:spAutoFit/>
          </a:bodyPr>
          <a:lstStyle/>
          <a:p>
            <a:r>
              <a:rPr lang="en-GB"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3864B2"/>
              </a:solidFill>
            </a:endParaRPr>
          </a:p>
        </p:txBody>
      </p:sp>
      <p:pic>
        <p:nvPicPr>
          <p:cNvPr id="35" name="Picture 34" descr="Logo">
            <a:extLst>
              <a:ext uri="{FF2B5EF4-FFF2-40B4-BE49-F238E27FC236}">
                <a16:creationId xmlns:a16="http://schemas.microsoft.com/office/drawing/2014/main" id="{082B81A8-AE34-4666-9697-318A7A875D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21" name="Rectangle 20">
            <a:extLst>
              <a:ext uri="{FF2B5EF4-FFF2-40B4-BE49-F238E27FC236}">
                <a16:creationId xmlns:a16="http://schemas.microsoft.com/office/drawing/2014/main" id="{1E2D2D99-D954-405D-A46F-FD1CE369C5F3}"/>
              </a:ext>
            </a:extLst>
          </p:cNvPr>
          <p:cNvSpPr/>
          <p:nvPr/>
        </p:nvSpPr>
        <p:spPr>
          <a:xfrm>
            <a:off x="976854" y="1588085"/>
            <a:ext cx="5705756" cy="307777"/>
          </a:xfrm>
          <a:prstGeom prst="rect">
            <a:avLst/>
          </a:prstGeom>
          <a:noFill/>
        </p:spPr>
        <p:txBody>
          <a:bodyPr wrap="square">
            <a:spAutoFit/>
          </a:bodyPr>
          <a:lstStyle/>
          <a:p>
            <a:pPr algn="ctr">
              <a:spcAft>
                <a:spcPts val="0"/>
              </a:spcAft>
            </a:pPr>
            <a:r>
              <a:rPr lang="en-GB" sz="1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Assessing safety skills in the team</a:t>
            </a:r>
            <a:endParaRPr lang="en-IE" sz="1400" dirty="0">
              <a:solidFill>
                <a:srgbClr val="3864B2"/>
              </a:solidFill>
              <a:latin typeface="Cambria" panose="02040503050406030204" pitchFamily="18" charset="0"/>
              <a:ea typeface="MS Mincho" panose="02020609040205080304" pitchFamily="49" charset="-128"/>
              <a:cs typeface="Times New Roman" panose="02020603050405020304" pitchFamily="18" charset="0"/>
            </a:endParaRPr>
          </a:p>
        </p:txBody>
      </p:sp>
      <p:sp>
        <p:nvSpPr>
          <p:cNvPr id="2" name="Rectangle 1">
            <a:extLst>
              <a:ext uri="{FF2B5EF4-FFF2-40B4-BE49-F238E27FC236}">
                <a16:creationId xmlns:a16="http://schemas.microsoft.com/office/drawing/2014/main" id="{46562C19-DD91-4E6E-86A7-A6766A0CAB11}"/>
              </a:ext>
            </a:extLst>
          </p:cNvPr>
          <p:cNvSpPr/>
          <p:nvPr/>
        </p:nvSpPr>
        <p:spPr>
          <a:xfrm>
            <a:off x="877065" y="1856676"/>
            <a:ext cx="5810551" cy="721095"/>
          </a:xfrm>
          <a:prstGeom prst="rect">
            <a:avLst/>
          </a:prstGeom>
        </p:spPr>
        <p:txBody>
          <a:bodyPr wrap="square">
            <a:spAutoFit/>
          </a:bodyPr>
          <a:lstStyle/>
          <a:p>
            <a:pPr marL="90170" algn="just">
              <a:lnSpc>
                <a:spcPts val="1680"/>
              </a:lnSpc>
              <a:spcAft>
                <a:spcPts val="750"/>
              </a:spcAft>
            </a:pPr>
            <a:r>
              <a:rPr lang="en-US" sz="1100" dirty="0">
                <a:latin typeface="Verdana" panose="020B0604030504040204" pitchFamily="34" charset="0"/>
                <a:ea typeface="Verdana" panose="020B0604030504040204" pitchFamily="34" charset="0"/>
                <a:cs typeface="Verdana" panose="020B0604030504040204" pitchFamily="34" charset="0"/>
              </a:rPr>
              <a:t>Read each item and discuss and rate your team </a:t>
            </a:r>
            <a:r>
              <a:rPr lang="en-US" sz="1100" b="1" dirty="0">
                <a:latin typeface="Verdana" panose="020B0604030504040204" pitchFamily="34" charset="0"/>
                <a:ea typeface="Verdana" panose="020B0604030504040204" pitchFamily="34" charset="0"/>
                <a:cs typeface="Verdana" panose="020B0604030504040204" pitchFamily="34" charset="0"/>
              </a:rPr>
              <a:t>honestly</a:t>
            </a:r>
            <a:r>
              <a:rPr lang="en-US" sz="1100" dirty="0">
                <a:latin typeface="Verdana" panose="020B0604030504040204" pitchFamily="34" charset="0"/>
                <a:ea typeface="Verdana" panose="020B0604030504040204" pitchFamily="34" charset="0"/>
                <a:cs typeface="Verdana" panose="020B0604030504040204" pitchFamily="34" charset="0"/>
              </a:rPr>
              <a:t> on a scale of 1-10 (1= extremely poor, 10= excellent). Reflect on your individual scores when doing this. Record the rating in the Team skills column. </a:t>
            </a:r>
            <a:endParaRPr lang="en-IE" sz="1050" dirty="0">
              <a:effectLst/>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 2">
            <a:extLst>
              <a:ext uri="{FF2B5EF4-FFF2-40B4-BE49-F238E27FC236}">
                <a16:creationId xmlns:a16="http://schemas.microsoft.com/office/drawing/2014/main" id="{DC2A6260-C33C-4FD7-8EF3-E438BBE1C0F7}"/>
              </a:ext>
            </a:extLst>
          </p:cNvPr>
          <p:cNvGraphicFramePr>
            <a:graphicFrameLocks noGrp="1"/>
          </p:cNvGraphicFramePr>
          <p:nvPr/>
        </p:nvGraphicFramePr>
        <p:xfrm>
          <a:off x="968608" y="2590283"/>
          <a:ext cx="5705756" cy="7179670"/>
        </p:xfrm>
        <a:graphic>
          <a:graphicData uri="http://schemas.openxmlformats.org/drawingml/2006/table">
            <a:tbl>
              <a:tblPr firstRow="1" firstCol="1" bandRow="1">
                <a:tableStyleId>{5C22544A-7EE6-4342-B048-85BDC9FD1C3A}</a:tableStyleId>
              </a:tblPr>
              <a:tblGrid>
                <a:gridCol w="1489247">
                  <a:extLst>
                    <a:ext uri="{9D8B030D-6E8A-4147-A177-3AD203B41FA5}">
                      <a16:colId xmlns:a16="http://schemas.microsoft.com/office/drawing/2014/main" val="3347859418"/>
                    </a:ext>
                  </a:extLst>
                </a:gridCol>
                <a:gridCol w="2853854">
                  <a:extLst>
                    <a:ext uri="{9D8B030D-6E8A-4147-A177-3AD203B41FA5}">
                      <a16:colId xmlns:a16="http://schemas.microsoft.com/office/drawing/2014/main" val="2380282467"/>
                    </a:ext>
                  </a:extLst>
                </a:gridCol>
                <a:gridCol w="643097">
                  <a:extLst>
                    <a:ext uri="{9D8B030D-6E8A-4147-A177-3AD203B41FA5}">
                      <a16:colId xmlns:a16="http://schemas.microsoft.com/office/drawing/2014/main" val="1539580480"/>
                    </a:ext>
                  </a:extLst>
                </a:gridCol>
                <a:gridCol w="719558">
                  <a:extLst>
                    <a:ext uri="{9D8B030D-6E8A-4147-A177-3AD203B41FA5}">
                      <a16:colId xmlns:a16="http://schemas.microsoft.com/office/drawing/2014/main" val="3675521640"/>
                    </a:ext>
                  </a:extLst>
                </a:gridCol>
              </a:tblGrid>
              <a:tr h="543852">
                <a:tc>
                  <a:txBody>
                    <a:bodyPr/>
                    <a:lstStyle/>
                    <a:p>
                      <a:pPr algn="ctr">
                        <a:lnSpc>
                          <a:spcPct val="107000"/>
                        </a:lnSpc>
                        <a:spcAft>
                          <a:spcPts val="0"/>
                        </a:spcAft>
                      </a:pPr>
                      <a:r>
                        <a:rPr lang="en-US" sz="1200" dirty="0">
                          <a:effectLst/>
                          <a:latin typeface="Verdana" panose="020B0604030504040204" pitchFamily="34" charset="0"/>
                          <a:ea typeface="Verdana" panose="020B0604030504040204" pitchFamily="34" charset="0"/>
                          <a:cs typeface="Verdana" panose="020B0604030504040204" pitchFamily="34" charset="0"/>
                        </a:rPr>
                        <a:t>Factor</a:t>
                      </a:r>
                      <a:endParaRPr lang="en-IE" sz="12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gn="ctr">
                        <a:lnSpc>
                          <a:spcPct val="107000"/>
                        </a:lnSpc>
                        <a:spcAft>
                          <a:spcPts val="0"/>
                        </a:spcAft>
                      </a:pPr>
                      <a:r>
                        <a:rPr lang="en-US" sz="1200" dirty="0">
                          <a:effectLst/>
                          <a:latin typeface="Verdana" panose="020B0604030504040204" pitchFamily="34" charset="0"/>
                          <a:ea typeface="Verdana" panose="020B0604030504040204" pitchFamily="34" charset="0"/>
                          <a:cs typeface="Verdana" panose="020B0604030504040204" pitchFamily="34" charset="0"/>
                        </a:rPr>
                        <a:t>Item</a:t>
                      </a:r>
                      <a:endParaRPr lang="en-IE" sz="12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gn="ctr">
                        <a:lnSpc>
                          <a:spcPct val="107000"/>
                        </a:lnSpc>
                        <a:spcAft>
                          <a:spcPts val="0"/>
                        </a:spcAft>
                      </a:pPr>
                      <a:r>
                        <a:rPr lang="en-US" sz="900" dirty="0">
                          <a:effectLst/>
                          <a:latin typeface="Verdana" panose="020B0604030504040204" pitchFamily="34" charset="0"/>
                          <a:ea typeface="Verdana" panose="020B0604030504040204" pitchFamily="34" charset="0"/>
                          <a:cs typeface="Verdana" panose="020B0604030504040204" pitchFamily="34" charset="0"/>
                        </a:rPr>
                        <a:t>Team skills</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p>
                      <a:pPr algn="ctr">
                        <a:lnSpc>
                          <a:spcPct val="107000"/>
                        </a:lnSpc>
                        <a:spcAft>
                          <a:spcPts val="0"/>
                        </a:spcAft>
                      </a:pPr>
                      <a:r>
                        <a:rPr lang="en-US" sz="900" dirty="0">
                          <a:effectLst/>
                          <a:latin typeface="Verdana" panose="020B0604030504040204" pitchFamily="34" charset="0"/>
                          <a:ea typeface="Verdana" panose="020B0604030504040204" pitchFamily="34" charset="0"/>
                          <a:cs typeface="Verdana" panose="020B0604030504040204" pitchFamily="34" charset="0"/>
                        </a:rPr>
                        <a:t>(1-10)</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gn="ctr">
                        <a:lnSpc>
                          <a:spcPct val="107000"/>
                        </a:lnSpc>
                        <a:spcAft>
                          <a:spcPts val="0"/>
                        </a:spcAft>
                      </a:pPr>
                      <a:r>
                        <a:rPr lang="en-US" sz="900" dirty="0">
                          <a:effectLst/>
                          <a:latin typeface="Verdana" panose="020B0604030504040204" pitchFamily="34" charset="0"/>
                          <a:ea typeface="Verdana" panose="020B0604030504040204" pitchFamily="34" charset="0"/>
                          <a:cs typeface="Verdana" panose="020B0604030504040204" pitchFamily="34" charset="0"/>
                        </a:rPr>
                        <a:t>Team priority ranking</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extLst>
                  <a:ext uri="{0D108BD9-81ED-4DB2-BD59-A6C34878D82A}">
                    <a16:rowId xmlns:a16="http://schemas.microsoft.com/office/drawing/2014/main" val="2383696778"/>
                  </a:ext>
                </a:extLst>
              </a:tr>
              <a:tr h="278300">
                <a:tc rowSpan="3">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Working in teams with other professionals</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Managing inter-professional conflict</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92765420"/>
                  </a:ext>
                </a:extLst>
              </a:tr>
              <a:tr h="387299">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Sharing authority, leadership and decision-making</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3985403683"/>
                  </a:ext>
                </a:extLst>
              </a:tr>
              <a:tr h="646605">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Encouraging team members to speak up, question, challenge, advocate and be accountable as appropriate to address safety issues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42227749"/>
                  </a:ext>
                </a:extLst>
              </a:tr>
              <a:tr h="347451">
                <a:tc rowSpan="3">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Communicating effectively</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Enhancing patient safety through clear and consistent communication with patients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2086779591"/>
                  </a:ext>
                </a:extLst>
              </a:tr>
              <a:tr h="347451">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Enhancing patient safety through effective communication with other healthcare providers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09600294"/>
                  </a:ext>
                </a:extLst>
              </a:tr>
              <a:tr h="347451">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Effective verbal and nonverbal communication abilities to prevent adverse events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3721867874"/>
                  </a:ext>
                </a:extLst>
              </a:tr>
              <a:tr h="394260">
                <a:tc rowSpan="3">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Managing Safety risks</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Recognising routine situations in which safety problems may arise</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120239"/>
                  </a:ext>
                </a:extLst>
              </a:tr>
              <a:tr h="229703">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Identifying and implementing safety solutions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3398337489"/>
                  </a:ext>
                </a:extLst>
              </a:tr>
              <a:tr h="229703">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Anticipating and managing high risk situations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76592339"/>
                  </a:ext>
                </a:extLst>
              </a:tr>
              <a:tr h="347451">
                <a:tc rowSpan="2">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Understanding Human and Environmental factors</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Understanding the role of human factors, such as fatigue, which effect patient safety</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2800179349"/>
                  </a:ext>
                </a:extLst>
              </a:tr>
              <a:tr h="465200">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Understanding the role of environmental factors such as work flow, ergonomics and resources, which effect patient safety</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0303214"/>
                  </a:ext>
                </a:extLst>
              </a:tr>
              <a:tr h="229703">
                <a:tc rowSpan="2">
                  <a:txBody>
                    <a:bodyPr/>
                    <a:lstStyle/>
                    <a:p>
                      <a:pPr>
                        <a:lnSpc>
                          <a:spcPct val="107000"/>
                        </a:lnSpc>
                        <a:spcAft>
                          <a:spcPts val="0"/>
                        </a:spcAft>
                      </a:pPr>
                      <a:r>
                        <a:rPr lang="en-US" sz="1000" dirty="0" err="1">
                          <a:effectLst/>
                          <a:latin typeface="Verdana" panose="020B0604030504040204" pitchFamily="34" charset="0"/>
                          <a:ea typeface="Verdana" panose="020B0604030504040204" pitchFamily="34" charset="0"/>
                          <a:cs typeface="Verdana" panose="020B0604030504040204" pitchFamily="34" charset="0"/>
                        </a:rPr>
                        <a:t>Recognise</a:t>
                      </a:r>
                      <a:r>
                        <a:rPr lang="en-US" sz="1000" dirty="0">
                          <a:effectLst/>
                          <a:latin typeface="Verdana" panose="020B0604030504040204" pitchFamily="34" charset="0"/>
                          <a:ea typeface="Verdana" panose="020B0604030504040204" pitchFamily="34" charset="0"/>
                          <a:cs typeface="Verdana" panose="020B0604030504040204" pitchFamily="34" charset="0"/>
                        </a:rPr>
                        <a:t> and respond to reduce harm</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Recognising an adverse event or close call</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a:effectLst/>
                          <a:latin typeface="Verdana" panose="020B0604030504040204" pitchFamily="34" charset="0"/>
                          <a:ea typeface="Verdana" panose="020B0604030504040204" pitchFamily="34" charset="0"/>
                          <a:cs typeface="Verdana" panose="020B0604030504040204" pitchFamily="34" charset="0"/>
                        </a:rPr>
                        <a:t> </a:t>
                      </a:r>
                      <a:endParaRPr lang="en-IE" sz="80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2195198867"/>
                  </a:ext>
                </a:extLst>
              </a:tr>
              <a:tr h="347451">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Reducing harm by addressing immediate risks for patients and others involved</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39026688"/>
                  </a:ext>
                </a:extLst>
              </a:tr>
              <a:tr h="347451">
                <a:tc rowSpan="3">
                  <a:txBody>
                    <a:bodyPr/>
                    <a:lstStyle/>
                    <a:p>
                      <a:pPr>
                        <a:lnSpc>
                          <a:spcPct val="107000"/>
                        </a:lnSpc>
                        <a:spcAft>
                          <a:spcPts val="0"/>
                        </a:spcAft>
                      </a:pPr>
                      <a:r>
                        <a:rPr lang="en-US" sz="1000" dirty="0">
                          <a:effectLst/>
                          <a:latin typeface="Verdana" panose="020B0604030504040204" pitchFamily="34" charset="0"/>
                          <a:ea typeface="Verdana" panose="020B0604030504040204" pitchFamily="34" charset="0"/>
                          <a:cs typeface="Verdana" panose="020B0604030504040204" pitchFamily="34" charset="0"/>
                        </a:rPr>
                        <a:t>Culture of Safety</a:t>
                      </a:r>
                      <a:endParaRPr lang="en-IE" sz="10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rgbClr val="3864B2"/>
                    </a:solidFill>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Taking a questioning attitude and speaking up when I see things that may be unsafe</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1731158861"/>
                  </a:ext>
                </a:extLst>
              </a:tr>
              <a:tr h="659182">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Creating a supportive environment that encourages patients and providers to speak up when they have concerns about safety</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13221681"/>
                  </a:ext>
                </a:extLst>
              </a:tr>
              <a:tr h="1031157">
                <a:tc vMerge="1">
                  <a:txBody>
                    <a:bodyPr/>
                    <a:lstStyle/>
                    <a:p>
                      <a:endParaRPr lang="en-IE"/>
                    </a:p>
                  </a:txBody>
                  <a:tcPr/>
                </a:tc>
                <a:tc>
                  <a:txBody>
                    <a:bodyPr/>
                    <a:lstStyle/>
                    <a:p>
                      <a:pPr>
                        <a:lnSpc>
                          <a:spcPct val="107000"/>
                        </a:lnSpc>
                        <a:spcAft>
                          <a:spcPts val="0"/>
                        </a:spcAft>
                      </a:pPr>
                      <a:r>
                        <a:rPr lang="en-IE" sz="9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Understanding the nature of systems (e.g., aspects of the organisation, management or the work environment including policies, resources, communication and other processes) and system failures and their role in adverse events</a:t>
                      </a:r>
                    </a:p>
                  </a:txBody>
                  <a:tcPr marL="49289" marR="49289" marT="0" marB="0"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pPr>
                        <a:lnSpc>
                          <a:spcPct val="107000"/>
                        </a:lnSpc>
                        <a:spcAft>
                          <a:spcPts val="0"/>
                        </a:spcAft>
                      </a:pPr>
                      <a:r>
                        <a:rPr lang="en-US" sz="800" dirty="0">
                          <a:effectLst/>
                          <a:latin typeface="Verdana" panose="020B0604030504040204" pitchFamily="34" charset="0"/>
                          <a:ea typeface="Verdana" panose="020B0604030504040204" pitchFamily="34" charset="0"/>
                          <a:cs typeface="Verdana" panose="020B0604030504040204" pitchFamily="34" charset="0"/>
                        </a:rPr>
                        <a:t> </a:t>
                      </a:r>
                      <a:endParaRPr lang="en-IE" sz="800" dirty="0">
                        <a:effectLst/>
                        <a:latin typeface="Verdana" panose="020B0604030504040204" pitchFamily="34" charset="0"/>
                        <a:ea typeface="Verdana" panose="020B0604030504040204" pitchFamily="34" charset="0"/>
                        <a:cs typeface="Verdana" panose="020B0604030504040204" pitchFamily="34" charset="0"/>
                      </a:endParaRPr>
                    </a:p>
                  </a:txBody>
                  <a:tcPr marL="49289" marR="49289" marT="0" marB="0">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1266848562"/>
                  </a:ext>
                </a:extLst>
              </a:tr>
            </a:tbl>
          </a:graphicData>
        </a:graphic>
      </p:graphicFrame>
      <p:sp>
        <p:nvSpPr>
          <p:cNvPr id="4" name="Rectangle 3">
            <a:extLst>
              <a:ext uri="{FF2B5EF4-FFF2-40B4-BE49-F238E27FC236}">
                <a16:creationId xmlns:a16="http://schemas.microsoft.com/office/drawing/2014/main" id="{59874A12-F15B-486D-B626-A78532434245}"/>
              </a:ext>
            </a:extLst>
          </p:cNvPr>
          <p:cNvSpPr/>
          <p:nvPr/>
        </p:nvSpPr>
        <p:spPr>
          <a:xfrm>
            <a:off x="988486" y="9786167"/>
            <a:ext cx="5584926" cy="279757"/>
          </a:xfrm>
          <a:prstGeom prst="rect">
            <a:avLst/>
          </a:prstGeom>
        </p:spPr>
        <p:txBody>
          <a:bodyPr wrap="square">
            <a:spAutoFit/>
          </a:bodyPr>
          <a:lstStyle/>
          <a:p>
            <a:pPr>
              <a:lnSpc>
                <a:spcPts val="1680"/>
              </a:lnSpc>
              <a:spcAft>
                <a:spcPts val="750"/>
              </a:spcAft>
            </a:pPr>
            <a:r>
              <a:rPr lang="en-US" sz="900" b="1" dirty="0">
                <a:solidFill>
                  <a:srgbClr val="3864B2"/>
                </a:solidFill>
                <a:latin typeface="Verdana" panose="020B0604030504040204" pitchFamily="34" charset="0"/>
                <a:ea typeface="Verdana" panose="020B0604030504040204" pitchFamily="34" charset="0"/>
                <a:cs typeface="Verdana" panose="020B0604030504040204" pitchFamily="34" charset="0"/>
              </a:rPr>
              <a:t>Source: </a:t>
            </a:r>
            <a:r>
              <a:rPr lang="en-US" sz="900" dirty="0">
                <a:solidFill>
                  <a:srgbClr val="3864B2"/>
                </a:solidFill>
                <a:latin typeface="Verdana" panose="020B0604030504040204" pitchFamily="34" charset="0"/>
                <a:ea typeface="Verdana" panose="020B0604030504040204" pitchFamily="34" charset="0"/>
                <a:cs typeface="Verdana" panose="020B0604030504040204" pitchFamily="34" charset="0"/>
              </a:rPr>
              <a:t>Adapted from the </a:t>
            </a:r>
            <a:r>
              <a:rPr lang="en-IE" sz="900" dirty="0">
                <a:solidFill>
                  <a:srgbClr val="3864B2"/>
                </a:solidFill>
                <a:latin typeface="Verdana" panose="020B0604030504040204" pitchFamily="34" charset="0"/>
                <a:ea typeface="Verdana" panose="020B0604030504040204" pitchFamily="34" charset="0"/>
                <a:cs typeface="Verdana" panose="020B0604030504040204" pitchFamily="34" charset="0"/>
              </a:rPr>
              <a:t>H-PEPSS, Health Professional Education in Patient Safety Survey</a:t>
            </a:r>
            <a:endParaRPr lang="en-IE" sz="800" dirty="0">
              <a:solidFill>
                <a:srgbClr val="3864B2"/>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16" name="Rectangle 15">
            <a:extLst>
              <a:ext uri="{FF2B5EF4-FFF2-40B4-BE49-F238E27FC236}">
                <a16:creationId xmlns:a16="http://schemas.microsoft.com/office/drawing/2014/main" id="{7DA5449D-B8BE-44FD-B540-0F825A813B0C}"/>
              </a:ext>
            </a:extLst>
          </p:cNvPr>
          <p:cNvSpPr/>
          <p:nvPr/>
        </p:nvSpPr>
        <p:spPr>
          <a:xfrm>
            <a:off x="-1" y="10101263"/>
            <a:ext cx="7559676"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17" name="Group 16">
            <a:extLst>
              <a:ext uri="{FF2B5EF4-FFF2-40B4-BE49-F238E27FC236}">
                <a16:creationId xmlns:a16="http://schemas.microsoft.com/office/drawing/2014/main" id="{6F997204-C360-42B2-B82A-1C85EBA5AAE6}"/>
              </a:ext>
            </a:extLst>
          </p:cNvPr>
          <p:cNvGrpSpPr/>
          <p:nvPr/>
        </p:nvGrpSpPr>
        <p:grpSpPr>
          <a:xfrm>
            <a:off x="-1" y="869472"/>
            <a:ext cx="6571164" cy="638965"/>
            <a:chOff x="-1" y="869472"/>
            <a:chExt cx="6571164" cy="638965"/>
          </a:xfrm>
        </p:grpSpPr>
        <p:sp>
          <p:nvSpPr>
            <p:cNvPr id="24" name="Rectangle 23">
              <a:extLst>
                <a:ext uri="{FF2B5EF4-FFF2-40B4-BE49-F238E27FC236}">
                  <a16:creationId xmlns:a16="http://schemas.microsoft.com/office/drawing/2014/main" id="{EE806F9F-94CF-4956-825F-0B3E272F7855}"/>
                </a:ext>
              </a:extLst>
            </p:cNvPr>
            <p:cNvSpPr/>
            <p:nvPr/>
          </p:nvSpPr>
          <p:spPr>
            <a:xfrm>
              <a:off x="-1" y="869472"/>
              <a:ext cx="6571164"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25" name="Rectangle 24">
              <a:extLst>
                <a:ext uri="{FF2B5EF4-FFF2-40B4-BE49-F238E27FC236}">
                  <a16:creationId xmlns:a16="http://schemas.microsoft.com/office/drawing/2014/main" id="{DAC0D9D6-1818-4F4F-89C7-0E6A839B2476}"/>
                </a:ext>
              </a:extLst>
            </p:cNvPr>
            <p:cNvSpPr/>
            <p:nvPr/>
          </p:nvSpPr>
          <p:spPr>
            <a:xfrm>
              <a:off x="1379041" y="1060620"/>
              <a:ext cx="4903191" cy="307777"/>
            </a:xfrm>
            <a:prstGeom prst="rect">
              <a:avLst/>
            </a:prstGeom>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COLLECTIVE LEADERSHIP FOR SAFETY SKILLS</a:t>
              </a:r>
              <a:endParaRPr lang="en-IE" sz="1400" dirty="0"/>
            </a:p>
          </p:txBody>
        </p:sp>
        <p:pic>
          <p:nvPicPr>
            <p:cNvPr id="26" name="Picture 25">
              <a:extLst>
                <a:ext uri="{FF2B5EF4-FFF2-40B4-BE49-F238E27FC236}">
                  <a16:creationId xmlns:a16="http://schemas.microsoft.com/office/drawing/2014/main" id="{C89A5B72-C713-438D-A658-5B137DD3195C}"/>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322242" y="909677"/>
              <a:ext cx="984044" cy="534523"/>
            </a:xfrm>
            <a:prstGeom prst="rect">
              <a:avLst/>
            </a:prstGeom>
            <a:solidFill>
              <a:srgbClr val="3864B2"/>
            </a:solidFill>
          </p:spPr>
        </p:pic>
      </p:grpSp>
      <p:grpSp>
        <p:nvGrpSpPr>
          <p:cNvPr id="27" name="Group 26">
            <a:extLst>
              <a:ext uri="{FF2B5EF4-FFF2-40B4-BE49-F238E27FC236}">
                <a16:creationId xmlns:a16="http://schemas.microsoft.com/office/drawing/2014/main" id="{0141008F-2E42-4D3F-B695-05B90D7EB823}"/>
              </a:ext>
            </a:extLst>
          </p:cNvPr>
          <p:cNvGrpSpPr/>
          <p:nvPr/>
        </p:nvGrpSpPr>
        <p:grpSpPr>
          <a:xfrm>
            <a:off x="6775363" y="5053171"/>
            <a:ext cx="787400" cy="590550"/>
            <a:chOff x="6775363" y="5053171"/>
            <a:chExt cx="787400" cy="590550"/>
          </a:xfrm>
        </p:grpSpPr>
        <p:sp>
          <p:nvSpPr>
            <p:cNvPr id="28" name="Rectangle 27">
              <a:extLst>
                <a:ext uri="{FF2B5EF4-FFF2-40B4-BE49-F238E27FC236}">
                  <a16:creationId xmlns:a16="http://schemas.microsoft.com/office/drawing/2014/main" id="{A49870EF-9644-4554-A8EC-085EAD045DD6}"/>
                </a:ext>
              </a:extLst>
            </p:cNvPr>
            <p:cNvSpPr/>
            <p:nvPr/>
          </p:nvSpPr>
          <p:spPr>
            <a:xfrm>
              <a:off x="6775363" y="5053171"/>
              <a:ext cx="787400" cy="590550"/>
            </a:xfrm>
            <a:prstGeom prst="rect">
              <a:avLst/>
            </a:prstGeom>
            <a:solidFill>
              <a:srgbClr val="3864B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29" name="Picture 28">
              <a:extLst>
                <a:ext uri="{FF2B5EF4-FFF2-40B4-BE49-F238E27FC236}">
                  <a16:creationId xmlns:a16="http://schemas.microsoft.com/office/drawing/2014/main" id="{7C2B66FD-D42D-4259-9065-1DE2B7E39C05}"/>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820225" y="5199017"/>
              <a:ext cx="648707" cy="380635"/>
            </a:xfrm>
            <a:prstGeom prst="rect">
              <a:avLst/>
            </a:prstGeom>
            <a:solidFill>
              <a:srgbClr val="3864B2"/>
            </a:solidFill>
          </p:spPr>
        </p:pic>
      </p:grpSp>
    </p:spTree>
    <p:extLst>
      <p:ext uri="{BB962C8B-B14F-4D97-AF65-F5344CB8AC3E}">
        <p14:creationId xmlns:p14="http://schemas.microsoft.com/office/powerpoint/2010/main" val="338796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7800D46-00D1-49E4-847F-21D6E69F7B4F}"/>
              </a:ext>
            </a:extLst>
          </p:cNvPr>
          <p:cNvSpPr/>
          <p:nvPr/>
        </p:nvSpPr>
        <p:spPr>
          <a:xfrm>
            <a:off x="1527436" y="4069612"/>
            <a:ext cx="4504795" cy="461665"/>
          </a:xfrm>
          <a:prstGeom prst="rect">
            <a:avLst/>
          </a:prstGeom>
        </p:spPr>
        <p:txBody>
          <a:bodyPr wrap="square">
            <a:spAutoFit/>
          </a:bodyPr>
          <a:lstStyle/>
          <a:p>
            <a:pPr algn="ctr"/>
            <a:r>
              <a:rPr lang="en-GB" sz="2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OUTCOMES TEMPLATE</a:t>
            </a:r>
            <a:endParaRPr lang="en-IE" sz="2400" dirty="0">
              <a:solidFill>
                <a:srgbClr val="3864B2"/>
              </a:solidFill>
            </a:endParaRPr>
          </a:p>
        </p:txBody>
      </p:sp>
      <p:sp>
        <p:nvSpPr>
          <p:cNvPr id="12" name="Rectangle 11">
            <a:extLst>
              <a:ext uri="{FF2B5EF4-FFF2-40B4-BE49-F238E27FC236}">
                <a16:creationId xmlns:a16="http://schemas.microsoft.com/office/drawing/2014/main" id="{765D77FD-CA1C-4B05-BFE4-D2FD0BA79B36}"/>
              </a:ext>
            </a:extLst>
          </p:cNvPr>
          <p:cNvSpPr/>
          <p:nvPr/>
        </p:nvSpPr>
        <p:spPr>
          <a:xfrm>
            <a:off x="-1" y="10101263"/>
            <a:ext cx="7559676"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14" name="Group 13">
            <a:extLst>
              <a:ext uri="{FF2B5EF4-FFF2-40B4-BE49-F238E27FC236}">
                <a16:creationId xmlns:a16="http://schemas.microsoft.com/office/drawing/2014/main" id="{370DB585-864B-4723-A041-19933F762808}"/>
              </a:ext>
            </a:extLst>
          </p:cNvPr>
          <p:cNvGrpSpPr/>
          <p:nvPr/>
        </p:nvGrpSpPr>
        <p:grpSpPr>
          <a:xfrm>
            <a:off x="-1" y="4838401"/>
            <a:ext cx="6553343" cy="1015010"/>
            <a:chOff x="-1" y="4838401"/>
            <a:chExt cx="6553343" cy="1015010"/>
          </a:xfrm>
        </p:grpSpPr>
        <p:grpSp>
          <p:nvGrpSpPr>
            <p:cNvPr id="17" name="Group 16">
              <a:extLst>
                <a:ext uri="{FF2B5EF4-FFF2-40B4-BE49-F238E27FC236}">
                  <a16:creationId xmlns:a16="http://schemas.microsoft.com/office/drawing/2014/main" id="{4788E7A0-8F10-447B-96C1-0CF7BC570B30}"/>
                </a:ext>
              </a:extLst>
            </p:cNvPr>
            <p:cNvGrpSpPr/>
            <p:nvPr/>
          </p:nvGrpSpPr>
          <p:grpSpPr>
            <a:xfrm>
              <a:off x="-1" y="4838401"/>
              <a:ext cx="6553343" cy="1015010"/>
              <a:chOff x="523270" y="555966"/>
              <a:chExt cx="6553343" cy="1015010"/>
            </a:xfrm>
          </p:grpSpPr>
          <p:sp>
            <p:nvSpPr>
              <p:cNvPr id="21" name="Rectangle 20">
                <a:extLst>
                  <a:ext uri="{FF2B5EF4-FFF2-40B4-BE49-F238E27FC236}">
                    <a16:creationId xmlns:a16="http://schemas.microsoft.com/office/drawing/2014/main" id="{DBEF607E-14C1-440A-9DA5-80387FC08CDB}"/>
                  </a:ext>
                </a:extLst>
              </p:cNvPr>
              <p:cNvSpPr/>
              <p:nvPr/>
            </p:nvSpPr>
            <p:spPr>
              <a:xfrm>
                <a:off x="523270" y="555966"/>
                <a:ext cx="6553343" cy="101501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22" name="Rectangle 21">
                <a:extLst>
                  <a:ext uri="{FF2B5EF4-FFF2-40B4-BE49-F238E27FC236}">
                    <a16:creationId xmlns:a16="http://schemas.microsoft.com/office/drawing/2014/main" id="{13DF5084-03B8-4590-B2FD-5E2BE24FD54E}"/>
                  </a:ext>
                </a:extLst>
              </p:cNvPr>
              <p:cNvSpPr/>
              <p:nvPr/>
            </p:nvSpPr>
            <p:spPr>
              <a:xfrm>
                <a:off x="1824855" y="740305"/>
                <a:ext cx="4956498" cy="646331"/>
              </a:xfrm>
              <a:prstGeom prst="rect">
                <a:avLst/>
              </a:prstGeom>
            </p:spPr>
            <p:txBody>
              <a:bodyPr wrap="square">
                <a:spAutoFit/>
              </a:bodyPr>
              <a:lstStyle/>
              <a:p>
                <a:pPr algn="ctr"/>
                <a:r>
                  <a:rPr lang="en-GB"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COLLECTIVE LEADERSHIP FOR SAFETY SKILLS</a:t>
                </a:r>
                <a:endParaRPr lang="en-IE" dirty="0"/>
              </a:p>
            </p:txBody>
          </p:sp>
        </p:grpSp>
        <p:pic>
          <p:nvPicPr>
            <p:cNvPr id="20" name="Picture 19">
              <a:extLst>
                <a:ext uri="{FF2B5EF4-FFF2-40B4-BE49-F238E27FC236}">
                  <a16:creationId xmlns:a16="http://schemas.microsoft.com/office/drawing/2014/main" id="{FE29B9FF-0154-4B2D-B36B-DBABCCF3E807}"/>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144176" y="4930569"/>
              <a:ext cx="1529245" cy="830671"/>
            </a:xfrm>
            <a:prstGeom prst="rect">
              <a:avLst/>
            </a:prstGeom>
            <a:solidFill>
              <a:srgbClr val="3864B2"/>
            </a:solidFill>
          </p:spPr>
        </p:pic>
      </p:grpSp>
      <p:pic>
        <p:nvPicPr>
          <p:cNvPr id="2" name="Picture 1" descr="Logo">
            <a:extLst>
              <a:ext uri="{FF2B5EF4-FFF2-40B4-BE49-F238E27FC236}">
                <a16:creationId xmlns:a16="http://schemas.microsoft.com/office/drawing/2014/main" id="{8714926C-4745-4278-9FA1-DF87E4884CA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662478" y="2757693"/>
            <a:ext cx="3369753" cy="1004795"/>
          </a:xfrm>
          <a:prstGeom prst="rect">
            <a:avLst/>
          </a:prstGeom>
          <a:noFill/>
          <a:ln>
            <a:noFill/>
          </a:ln>
        </p:spPr>
      </p:pic>
    </p:spTree>
    <p:extLst>
      <p:ext uri="{BB962C8B-B14F-4D97-AF65-F5344CB8AC3E}">
        <p14:creationId xmlns:p14="http://schemas.microsoft.com/office/powerpoint/2010/main" val="2667442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6F99A01-7E88-45A9-9F68-3C4EE3B577E1}"/>
              </a:ext>
            </a:extLst>
          </p:cNvPr>
          <p:cNvSpPr/>
          <p:nvPr/>
        </p:nvSpPr>
        <p:spPr>
          <a:xfrm>
            <a:off x="3036685" y="327127"/>
            <a:ext cx="1486304" cy="369332"/>
          </a:xfrm>
          <a:prstGeom prst="rect">
            <a:avLst/>
          </a:prstGeom>
        </p:spPr>
        <p:txBody>
          <a:bodyPr wrap="none">
            <a:spAutoFit/>
          </a:bodyPr>
          <a:lstStyle/>
          <a:p>
            <a:r>
              <a:rPr lang="en-GB"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3864B2"/>
              </a:solidFill>
            </a:endParaRPr>
          </a:p>
        </p:txBody>
      </p:sp>
      <p:pic>
        <p:nvPicPr>
          <p:cNvPr id="35" name="Picture 34" descr="Logo">
            <a:extLst>
              <a:ext uri="{FF2B5EF4-FFF2-40B4-BE49-F238E27FC236}">
                <a16:creationId xmlns:a16="http://schemas.microsoft.com/office/drawing/2014/main" id="{082B81A8-AE34-4666-9697-318A7A875D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6" y="256841"/>
            <a:ext cx="1710055" cy="509905"/>
          </a:xfrm>
          <a:prstGeom prst="rect">
            <a:avLst/>
          </a:prstGeom>
          <a:noFill/>
          <a:ln>
            <a:noFill/>
          </a:ln>
        </p:spPr>
      </p:pic>
      <p:sp>
        <p:nvSpPr>
          <p:cNvPr id="16" name="Rectangle 15">
            <a:extLst>
              <a:ext uri="{FF2B5EF4-FFF2-40B4-BE49-F238E27FC236}">
                <a16:creationId xmlns:a16="http://schemas.microsoft.com/office/drawing/2014/main" id="{7DA5449D-B8BE-44FD-B540-0F825A813B0C}"/>
              </a:ext>
            </a:extLst>
          </p:cNvPr>
          <p:cNvSpPr/>
          <p:nvPr/>
        </p:nvSpPr>
        <p:spPr>
          <a:xfrm>
            <a:off x="-1" y="10101263"/>
            <a:ext cx="7559676"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IE" sz="1200"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17" name="Group 16">
            <a:extLst>
              <a:ext uri="{FF2B5EF4-FFF2-40B4-BE49-F238E27FC236}">
                <a16:creationId xmlns:a16="http://schemas.microsoft.com/office/drawing/2014/main" id="{6F997204-C360-42B2-B82A-1C85EBA5AAE6}"/>
              </a:ext>
            </a:extLst>
          </p:cNvPr>
          <p:cNvGrpSpPr/>
          <p:nvPr/>
        </p:nvGrpSpPr>
        <p:grpSpPr>
          <a:xfrm>
            <a:off x="-1" y="869472"/>
            <a:ext cx="6571164" cy="638965"/>
            <a:chOff x="-1" y="869472"/>
            <a:chExt cx="6571164" cy="638965"/>
          </a:xfrm>
        </p:grpSpPr>
        <p:sp>
          <p:nvSpPr>
            <p:cNvPr id="24" name="Rectangle 23">
              <a:extLst>
                <a:ext uri="{FF2B5EF4-FFF2-40B4-BE49-F238E27FC236}">
                  <a16:creationId xmlns:a16="http://schemas.microsoft.com/office/drawing/2014/main" id="{EE806F9F-94CF-4956-825F-0B3E272F7855}"/>
                </a:ext>
              </a:extLst>
            </p:cNvPr>
            <p:cNvSpPr/>
            <p:nvPr/>
          </p:nvSpPr>
          <p:spPr>
            <a:xfrm>
              <a:off x="-1" y="869472"/>
              <a:ext cx="6571164"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dirty="0"/>
            </a:p>
          </p:txBody>
        </p:sp>
        <p:sp>
          <p:nvSpPr>
            <p:cNvPr id="25" name="Rectangle 24">
              <a:extLst>
                <a:ext uri="{FF2B5EF4-FFF2-40B4-BE49-F238E27FC236}">
                  <a16:creationId xmlns:a16="http://schemas.microsoft.com/office/drawing/2014/main" id="{DAC0D9D6-1818-4F4F-89C7-0E6A839B2476}"/>
                </a:ext>
              </a:extLst>
            </p:cNvPr>
            <p:cNvSpPr/>
            <p:nvPr/>
          </p:nvSpPr>
          <p:spPr>
            <a:xfrm>
              <a:off x="1379041" y="1060620"/>
              <a:ext cx="4903191" cy="307777"/>
            </a:xfrm>
            <a:prstGeom prst="rect">
              <a:avLst/>
            </a:prstGeom>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COLLECTIVE LEADERSHIP FOR SAFETY SKILLS</a:t>
              </a:r>
              <a:endParaRPr lang="en-IE" sz="1400" dirty="0"/>
            </a:p>
          </p:txBody>
        </p:sp>
        <p:pic>
          <p:nvPicPr>
            <p:cNvPr id="26" name="Picture 25">
              <a:extLst>
                <a:ext uri="{FF2B5EF4-FFF2-40B4-BE49-F238E27FC236}">
                  <a16:creationId xmlns:a16="http://schemas.microsoft.com/office/drawing/2014/main" id="{C89A5B72-C713-438D-A658-5B137DD3195C}"/>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322242" y="909677"/>
              <a:ext cx="984044" cy="534523"/>
            </a:xfrm>
            <a:prstGeom prst="rect">
              <a:avLst/>
            </a:prstGeom>
            <a:solidFill>
              <a:srgbClr val="3864B2"/>
            </a:solidFill>
          </p:spPr>
        </p:pic>
      </p:grpSp>
      <p:grpSp>
        <p:nvGrpSpPr>
          <p:cNvPr id="27" name="Group 26">
            <a:extLst>
              <a:ext uri="{FF2B5EF4-FFF2-40B4-BE49-F238E27FC236}">
                <a16:creationId xmlns:a16="http://schemas.microsoft.com/office/drawing/2014/main" id="{0141008F-2E42-4D3F-B695-05B90D7EB823}"/>
              </a:ext>
            </a:extLst>
          </p:cNvPr>
          <p:cNvGrpSpPr/>
          <p:nvPr/>
        </p:nvGrpSpPr>
        <p:grpSpPr>
          <a:xfrm>
            <a:off x="6775363" y="5053171"/>
            <a:ext cx="787400" cy="590550"/>
            <a:chOff x="6775363" y="5053171"/>
            <a:chExt cx="787400" cy="590550"/>
          </a:xfrm>
        </p:grpSpPr>
        <p:sp>
          <p:nvSpPr>
            <p:cNvPr id="28" name="Rectangle 27">
              <a:extLst>
                <a:ext uri="{FF2B5EF4-FFF2-40B4-BE49-F238E27FC236}">
                  <a16:creationId xmlns:a16="http://schemas.microsoft.com/office/drawing/2014/main" id="{A49870EF-9644-4554-A8EC-085EAD045DD6}"/>
                </a:ext>
              </a:extLst>
            </p:cNvPr>
            <p:cNvSpPr/>
            <p:nvPr/>
          </p:nvSpPr>
          <p:spPr>
            <a:xfrm>
              <a:off x="6775363" y="5053171"/>
              <a:ext cx="787400" cy="590550"/>
            </a:xfrm>
            <a:prstGeom prst="rect">
              <a:avLst/>
            </a:prstGeom>
            <a:solidFill>
              <a:srgbClr val="3864B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pic>
          <p:nvPicPr>
            <p:cNvPr id="29" name="Picture 28">
              <a:extLst>
                <a:ext uri="{FF2B5EF4-FFF2-40B4-BE49-F238E27FC236}">
                  <a16:creationId xmlns:a16="http://schemas.microsoft.com/office/drawing/2014/main" id="{7C2B66FD-D42D-4259-9065-1DE2B7E39C05}"/>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820225" y="5199017"/>
              <a:ext cx="648707" cy="380635"/>
            </a:xfrm>
            <a:prstGeom prst="rect">
              <a:avLst/>
            </a:prstGeom>
            <a:solidFill>
              <a:srgbClr val="3864B2"/>
            </a:solidFill>
          </p:spPr>
        </p:pic>
      </p:grpSp>
      <p:graphicFrame>
        <p:nvGraphicFramePr>
          <p:cNvPr id="6" name="Table 6">
            <a:extLst>
              <a:ext uri="{FF2B5EF4-FFF2-40B4-BE49-F238E27FC236}">
                <a16:creationId xmlns:a16="http://schemas.microsoft.com/office/drawing/2014/main" id="{9066B09E-468A-4527-8B14-0B7B41AC3E57}"/>
              </a:ext>
            </a:extLst>
          </p:cNvPr>
          <p:cNvGraphicFramePr>
            <a:graphicFrameLocks noGrp="1"/>
          </p:cNvGraphicFramePr>
          <p:nvPr>
            <p:extLst>
              <p:ext uri="{D42A27DB-BD31-4B8C-83A1-F6EECF244321}">
                <p14:modId xmlns:p14="http://schemas.microsoft.com/office/powerpoint/2010/main" val="1750007271"/>
              </p:ext>
            </p:extLst>
          </p:nvPr>
        </p:nvGraphicFramePr>
        <p:xfrm>
          <a:off x="349110" y="1611163"/>
          <a:ext cx="6377285" cy="8350062"/>
        </p:xfrm>
        <a:graphic>
          <a:graphicData uri="http://schemas.openxmlformats.org/drawingml/2006/table">
            <a:tbl>
              <a:tblPr firstRow="1" bandRow="1">
                <a:tableStyleId>{5C22544A-7EE6-4342-B048-85BDC9FD1C3A}</a:tableStyleId>
              </a:tblPr>
              <a:tblGrid>
                <a:gridCol w="1022490">
                  <a:extLst>
                    <a:ext uri="{9D8B030D-6E8A-4147-A177-3AD203B41FA5}">
                      <a16:colId xmlns:a16="http://schemas.microsoft.com/office/drawing/2014/main" val="3872501184"/>
                    </a:ext>
                  </a:extLst>
                </a:gridCol>
                <a:gridCol w="1384663">
                  <a:extLst>
                    <a:ext uri="{9D8B030D-6E8A-4147-A177-3AD203B41FA5}">
                      <a16:colId xmlns:a16="http://schemas.microsoft.com/office/drawing/2014/main" val="2630513983"/>
                    </a:ext>
                  </a:extLst>
                </a:gridCol>
                <a:gridCol w="1419218">
                  <a:extLst>
                    <a:ext uri="{9D8B030D-6E8A-4147-A177-3AD203B41FA5}">
                      <a16:colId xmlns:a16="http://schemas.microsoft.com/office/drawing/2014/main" val="2060346809"/>
                    </a:ext>
                  </a:extLst>
                </a:gridCol>
                <a:gridCol w="1454610">
                  <a:extLst>
                    <a:ext uri="{9D8B030D-6E8A-4147-A177-3AD203B41FA5}">
                      <a16:colId xmlns:a16="http://schemas.microsoft.com/office/drawing/2014/main" val="3052980194"/>
                    </a:ext>
                  </a:extLst>
                </a:gridCol>
                <a:gridCol w="1096304">
                  <a:extLst>
                    <a:ext uri="{9D8B030D-6E8A-4147-A177-3AD203B41FA5}">
                      <a16:colId xmlns:a16="http://schemas.microsoft.com/office/drawing/2014/main" val="3255682273"/>
                    </a:ext>
                  </a:extLst>
                </a:gridCol>
              </a:tblGrid>
              <a:tr h="1391677">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PRIORITY RANKING</a:t>
                      </a:r>
                      <a:endParaRPr lang="en-IE" sz="1100" b="1" dirty="0">
                        <a:solidFill>
                          <a:schemeClr val="bg1"/>
                        </a:solidFill>
                        <a:latin typeface="Verdana" panose="020B0604030504040204" pitchFamily="34" charset="0"/>
                        <a:ea typeface="Verdana" panose="020B0604030504040204" pitchFamily="34" charset="0"/>
                      </a:endParaRPr>
                    </a:p>
                  </a:txBody>
                  <a:tcPr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rgbClr val="3864B2"/>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SAFETY SKILL</a:t>
                      </a:r>
                      <a:endParaRPr lang="en-IE" sz="1100" b="1" dirty="0">
                        <a:solidFill>
                          <a:schemeClr val="bg1"/>
                        </a:solidFill>
                        <a:latin typeface="Verdana" panose="020B0604030504040204" pitchFamily="34" charset="0"/>
                        <a:ea typeface="Verdana" panose="020B060403050404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rgbClr val="3864B2"/>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AGREED ACTIONS TO DEVELOP THIS SKILL WITHIN OUR TEAM</a:t>
                      </a:r>
                      <a:endParaRPr lang="en-IE" sz="1100" b="1" dirty="0">
                        <a:solidFill>
                          <a:schemeClr val="bg1"/>
                        </a:solidFill>
                        <a:latin typeface="Verdana" panose="020B0604030504040204" pitchFamily="34" charset="0"/>
                        <a:ea typeface="Verdana" panose="020B060403050404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rgbClr val="3864B2"/>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RESPONSIBLE PERSON</a:t>
                      </a:r>
                      <a:endParaRPr lang="en-IE" sz="1100" b="1" dirty="0">
                        <a:solidFill>
                          <a:schemeClr val="bg1"/>
                        </a:solidFill>
                        <a:latin typeface="Verdana" panose="020B0604030504040204" pitchFamily="34" charset="0"/>
                        <a:ea typeface="Verdana" panose="020B060403050404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rgbClr val="3864B2"/>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DATE TO REVIEW PROGRESS</a:t>
                      </a:r>
                      <a:endParaRPr lang="en-IE" sz="1100" b="1" dirty="0">
                        <a:solidFill>
                          <a:schemeClr val="bg1"/>
                        </a:solidFill>
                        <a:latin typeface="Verdana" panose="020B0604030504040204" pitchFamily="34" charset="0"/>
                        <a:ea typeface="Verdana" panose="020B060403050404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solidFill>
                      <a:srgbClr val="3864B2"/>
                    </a:solidFill>
                  </a:tcPr>
                </a:tc>
                <a:extLst>
                  <a:ext uri="{0D108BD9-81ED-4DB2-BD59-A6C34878D82A}">
                    <a16:rowId xmlns:a16="http://schemas.microsoft.com/office/drawing/2014/main" val="1161352960"/>
                  </a:ext>
                </a:extLst>
              </a:tr>
              <a:tr h="1391677">
                <a:tc>
                  <a:txBody>
                    <a:bodyPr/>
                    <a:lstStyle/>
                    <a:p>
                      <a:pPr algn="ctr"/>
                      <a:r>
                        <a:rPr lang="en-GB" sz="2800" b="1" dirty="0">
                          <a:solidFill>
                            <a:srgbClr val="3864B2"/>
                          </a:solidFill>
                          <a:latin typeface="Verdana" panose="020B0604030504040204" pitchFamily="34" charset="0"/>
                          <a:ea typeface="Verdana" panose="020B0604030504040204" pitchFamily="34" charset="0"/>
                        </a:rPr>
                        <a:t>1</a:t>
                      </a:r>
                      <a:endParaRPr lang="en-IE" sz="2800" b="1" dirty="0">
                        <a:solidFill>
                          <a:srgbClr val="3864B2"/>
                        </a:solidFill>
                        <a:latin typeface="Verdana" panose="020B0604030504040204" pitchFamily="34" charset="0"/>
                        <a:ea typeface="Verdana" panose="020B0604030504040204" pitchFamily="34" charset="0"/>
                      </a:endParaRPr>
                    </a:p>
                  </a:txBody>
                  <a:tcPr anchor="ct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extLst>
                  <a:ext uri="{0D108BD9-81ED-4DB2-BD59-A6C34878D82A}">
                    <a16:rowId xmlns:a16="http://schemas.microsoft.com/office/drawing/2014/main" val="949777688"/>
                  </a:ext>
                </a:extLst>
              </a:tr>
              <a:tr h="1391677">
                <a:tc>
                  <a:txBody>
                    <a:bodyPr/>
                    <a:lstStyle/>
                    <a:p>
                      <a:pPr algn="ctr"/>
                      <a:r>
                        <a:rPr lang="en-GB" sz="2800" b="1" dirty="0">
                          <a:solidFill>
                            <a:srgbClr val="3864B2"/>
                          </a:solidFill>
                          <a:latin typeface="Verdana" panose="020B0604030504040204" pitchFamily="34" charset="0"/>
                          <a:ea typeface="Verdana" panose="020B0604030504040204" pitchFamily="34" charset="0"/>
                        </a:rPr>
                        <a:t>2</a:t>
                      </a:r>
                      <a:endParaRPr lang="en-IE" sz="2800" b="1" dirty="0">
                        <a:solidFill>
                          <a:srgbClr val="3864B2"/>
                        </a:solidFill>
                        <a:latin typeface="Verdana" panose="020B0604030504040204" pitchFamily="34" charset="0"/>
                        <a:ea typeface="Verdana" panose="020B0604030504040204" pitchFamily="34" charset="0"/>
                      </a:endParaRPr>
                    </a:p>
                  </a:txBody>
                  <a:tcPr anchor="ct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extLst>
                  <a:ext uri="{0D108BD9-81ED-4DB2-BD59-A6C34878D82A}">
                    <a16:rowId xmlns:a16="http://schemas.microsoft.com/office/drawing/2014/main" val="3909947717"/>
                  </a:ext>
                </a:extLst>
              </a:tr>
              <a:tr h="1391677">
                <a:tc>
                  <a:txBody>
                    <a:bodyPr/>
                    <a:lstStyle/>
                    <a:p>
                      <a:pPr algn="ctr"/>
                      <a:r>
                        <a:rPr lang="en-GB" sz="2800" b="1" dirty="0">
                          <a:solidFill>
                            <a:srgbClr val="3864B2"/>
                          </a:solidFill>
                          <a:latin typeface="Verdana" panose="020B0604030504040204" pitchFamily="34" charset="0"/>
                          <a:ea typeface="Verdana" panose="020B0604030504040204" pitchFamily="34" charset="0"/>
                        </a:rPr>
                        <a:t>3</a:t>
                      </a:r>
                      <a:endParaRPr lang="en-IE" sz="2800" b="1" dirty="0">
                        <a:solidFill>
                          <a:srgbClr val="3864B2"/>
                        </a:solidFill>
                        <a:latin typeface="Verdana" panose="020B0604030504040204" pitchFamily="34" charset="0"/>
                        <a:ea typeface="Verdana" panose="020B0604030504040204" pitchFamily="34" charset="0"/>
                      </a:endParaRPr>
                    </a:p>
                  </a:txBody>
                  <a:tcPr anchor="ct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extLst>
                  <a:ext uri="{0D108BD9-81ED-4DB2-BD59-A6C34878D82A}">
                    <a16:rowId xmlns:a16="http://schemas.microsoft.com/office/drawing/2014/main" val="1365927873"/>
                  </a:ext>
                </a:extLst>
              </a:tr>
              <a:tr h="1391677">
                <a:tc>
                  <a:txBody>
                    <a:bodyPr/>
                    <a:lstStyle/>
                    <a:p>
                      <a:pPr algn="ctr"/>
                      <a:r>
                        <a:rPr lang="en-GB" sz="2800" b="1" dirty="0">
                          <a:solidFill>
                            <a:srgbClr val="3864B2"/>
                          </a:solidFill>
                          <a:latin typeface="Verdana" panose="020B0604030504040204" pitchFamily="34" charset="0"/>
                          <a:ea typeface="Verdana" panose="020B0604030504040204" pitchFamily="34" charset="0"/>
                        </a:rPr>
                        <a:t>4</a:t>
                      </a:r>
                      <a:endParaRPr lang="en-IE" sz="2800" b="1" dirty="0">
                        <a:solidFill>
                          <a:srgbClr val="3864B2"/>
                        </a:solidFill>
                        <a:latin typeface="Verdana" panose="020B0604030504040204" pitchFamily="34" charset="0"/>
                        <a:ea typeface="Verdana" panose="020B0604030504040204" pitchFamily="34" charset="0"/>
                      </a:endParaRPr>
                    </a:p>
                  </a:txBody>
                  <a:tcPr anchor="ct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extLst>
                  <a:ext uri="{0D108BD9-81ED-4DB2-BD59-A6C34878D82A}">
                    <a16:rowId xmlns:a16="http://schemas.microsoft.com/office/drawing/2014/main" val="4127272251"/>
                  </a:ext>
                </a:extLst>
              </a:tr>
              <a:tr h="1391677">
                <a:tc>
                  <a:txBody>
                    <a:bodyPr/>
                    <a:lstStyle/>
                    <a:p>
                      <a:pPr algn="ctr"/>
                      <a:r>
                        <a:rPr lang="en-GB" sz="2800" b="1" dirty="0">
                          <a:solidFill>
                            <a:srgbClr val="3864B2"/>
                          </a:solidFill>
                          <a:latin typeface="Verdana" panose="020B0604030504040204" pitchFamily="34" charset="0"/>
                          <a:ea typeface="Verdana" panose="020B0604030504040204" pitchFamily="34" charset="0"/>
                        </a:rPr>
                        <a:t>5</a:t>
                      </a:r>
                      <a:endParaRPr lang="en-IE" sz="2800" b="1" dirty="0">
                        <a:solidFill>
                          <a:srgbClr val="3864B2"/>
                        </a:solidFill>
                        <a:latin typeface="Verdana" panose="020B0604030504040204" pitchFamily="34" charset="0"/>
                        <a:ea typeface="Verdana" panose="020B0604030504040204" pitchFamily="34" charset="0"/>
                      </a:endParaRPr>
                    </a:p>
                  </a:txBody>
                  <a:tcPr anchor="ct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extLst>
                  <a:ext uri="{0D108BD9-81ED-4DB2-BD59-A6C34878D82A}">
                    <a16:rowId xmlns:a16="http://schemas.microsoft.com/office/drawing/2014/main" val="336188364"/>
                  </a:ext>
                </a:extLst>
              </a:tr>
            </a:tbl>
          </a:graphicData>
        </a:graphic>
      </p:graphicFrame>
    </p:spTree>
    <p:extLst>
      <p:ext uri="{BB962C8B-B14F-4D97-AF65-F5344CB8AC3E}">
        <p14:creationId xmlns:p14="http://schemas.microsoft.com/office/powerpoint/2010/main" val="15462857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1316</TotalTime>
  <Words>727</Words>
  <Application>Microsoft Office PowerPoint</Application>
  <PresentationFormat>Custom</PresentationFormat>
  <Paragraphs>132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vt:lpstr>
      <vt:lpstr>Verdana</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Collective Leadership for Safety Skills Online Session Outline</dc:title>
  <dc:creator>Steve</dc:creator>
  <cp:lastModifiedBy>steve.macdonald@ucd.ie</cp:lastModifiedBy>
  <cp:revision>94</cp:revision>
  <dcterms:created xsi:type="dcterms:W3CDTF">2019-05-07T08:55:56Z</dcterms:created>
  <dcterms:modified xsi:type="dcterms:W3CDTF">2020-06-19T14:52:29Z</dcterms:modified>
</cp:coreProperties>
</file>